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86" r:id="rId2"/>
  </p:sldMasterIdLst>
  <p:notesMasterIdLst>
    <p:notesMasterId r:id="rId23"/>
  </p:notesMasterIdLst>
  <p:sldIdLst>
    <p:sldId id="672" r:id="rId3"/>
    <p:sldId id="696" r:id="rId4"/>
    <p:sldId id="699" r:id="rId5"/>
    <p:sldId id="734" r:id="rId6"/>
    <p:sldId id="676" r:id="rId7"/>
    <p:sldId id="740" r:id="rId8"/>
    <p:sldId id="744" r:id="rId9"/>
    <p:sldId id="735" r:id="rId10"/>
    <p:sldId id="651" r:id="rId11"/>
    <p:sldId id="736" r:id="rId12"/>
    <p:sldId id="741" r:id="rId13"/>
    <p:sldId id="742" r:id="rId14"/>
    <p:sldId id="700" r:id="rId15"/>
    <p:sldId id="737" r:id="rId16"/>
    <p:sldId id="743" r:id="rId17"/>
    <p:sldId id="653" r:id="rId18"/>
    <p:sldId id="738" r:id="rId19"/>
    <p:sldId id="654" r:id="rId20"/>
    <p:sldId id="739" r:id="rId21"/>
    <p:sldId id="69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72"/>
            <p14:sldId id="696"/>
            <p14:sldId id="699"/>
            <p14:sldId id="734"/>
            <p14:sldId id="676"/>
            <p14:sldId id="740"/>
            <p14:sldId id="744"/>
            <p14:sldId id="735"/>
            <p14:sldId id="651"/>
            <p14:sldId id="736"/>
            <p14:sldId id="741"/>
            <p14:sldId id="742"/>
            <p14:sldId id="700"/>
            <p14:sldId id="737"/>
            <p14:sldId id="743"/>
            <p14:sldId id="653"/>
            <p14:sldId id="738"/>
            <p14:sldId id="654"/>
            <p14:sldId id="739"/>
            <p14:sldId id="698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航" initials="陈" lastIdx="1" clrIdx="0">
    <p:extLst>
      <p:ext uri="{19B8F6BF-5375-455C-9EA6-DF929625EA0E}">
        <p15:presenceInfo xmlns:p15="http://schemas.microsoft.com/office/powerpoint/2012/main" userId="10befc1ba1bed7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B"/>
    <a:srgbClr val="FFCC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7" autoAdjust="0"/>
    <p:restoredTop sz="78143" autoAdjust="0"/>
  </p:normalViewPr>
  <p:slideViewPr>
    <p:cSldViewPr snapToGrid="0">
      <p:cViewPr varScale="1">
        <p:scale>
          <a:sx n="67" d="100"/>
          <a:sy n="67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84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322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830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39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74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12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77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68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31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ts val="25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48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26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46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091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919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182" y="2097543"/>
            <a:ext cx="5459768" cy="878840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3200" dirty="0">
                <a:latin typeface="微软雅黑" panose="020B0503020204020204" pitchFamily="34" charset="-122"/>
                <a:sym typeface="Calibri" panose="020F0502020204030204" pitchFamily="34" charset="0"/>
              </a:rPr>
              <a:t>基于</a:t>
            </a:r>
            <a:r>
              <a:rPr lang="en-US" altLang="zh-CN" sz="3200" dirty="0">
                <a:latin typeface="微软雅黑" panose="020B0503020204020204" pitchFamily="34" charset="-122"/>
                <a:sym typeface="Calibri" panose="020F0502020204030204" pitchFamily="34" charset="0"/>
              </a:rPr>
              <a:t>Azure</a:t>
            </a:r>
            <a:r>
              <a:rPr lang="zh-CN" altLang="en-US" sz="3200" dirty="0">
                <a:latin typeface="微软雅黑" panose="020B0503020204020204" pitchFamily="34" charset="-122"/>
                <a:sym typeface="Calibri" panose="020F0502020204030204" pitchFamily="34" charset="0"/>
              </a:rPr>
              <a:t>认知服务的</a:t>
            </a:r>
            <a:endParaRPr lang="en-US" altLang="zh-CN" sz="3200" dirty="0">
              <a:latin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3200" dirty="0">
                <a:latin typeface="微软雅黑" panose="020B0503020204020204" pitchFamily="34" charset="-122"/>
                <a:sym typeface="Calibri" panose="020F0502020204030204" pitchFamily="34" charset="0"/>
              </a:rPr>
              <a:t>图像分类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70788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队伍：仪科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2019.11</a:t>
            </a:r>
            <a:r>
              <a:rPr lang="en-US" altLang="zh-CN" sz="2000" dirty="0">
                <a:solidFill>
                  <a:schemeClr val="accent1"/>
                </a:solidFill>
                <a:latin typeface="Arial"/>
                <a:cs typeface="+mn-ea"/>
              </a:rPr>
              <a:t>.24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9853B8-0A24-4969-BB00-DDD92C75C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41" y="922309"/>
            <a:ext cx="10092517" cy="44840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8A87CA-F6E2-4288-8AC1-9E4494570964}"/>
              </a:ext>
            </a:extLst>
          </p:cNvPr>
          <p:cNvSpPr txBox="1"/>
          <p:nvPr/>
        </p:nvSpPr>
        <p:spPr>
          <a:xfrm>
            <a:off x="4217670" y="5633204"/>
            <a:ext cx="4549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导入训练集图片并贴</a:t>
            </a:r>
            <a:r>
              <a:rPr lang="en-US" altLang="zh-CN" sz="2400" dirty="0"/>
              <a:t>tag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811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C072BE-9596-43B6-B0BB-63E4ADE5F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62" y="1271236"/>
            <a:ext cx="9585876" cy="40208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59CA59-6C79-4B7E-9089-970737F61BBA}"/>
              </a:ext>
            </a:extLst>
          </p:cNvPr>
          <p:cNvSpPr txBox="1"/>
          <p:nvPr/>
        </p:nvSpPr>
        <p:spPr>
          <a:xfrm>
            <a:off x="2731770" y="5586764"/>
            <a:ext cx="755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对模型进行训练，得到了精确度、召回率以及平均精度</a:t>
            </a:r>
          </a:p>
        </p:txBody>
      </p:sp>
    </p:spTree>
    <p:extLst>
      <p:ext uri="{BB962C8B-B14F-4D97-AF65-F5344CB8AC3E}">
        <p14:creationId xmlns:p14="http://schemas.microsoft.com/office/powerpoint/2010/main" val="42003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732D0B-84BF-427E-8489-6F33E3755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77" y="1034415"/>
            <a:ext cx="5556845" cy="47891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B6FAED-EB90-4EFB-B5FB-2E0A42F4EE22}"/>
              </a:ext>
            </a:extLst>
          </p:cNvPr>
          <p:cNvSpPr txBox="1"/>
          <p:nvPr/>
        </p:nvSpPr>
        <p:spPr>
          <a:xfrm>
            <a:off x="4514850" y="5989320"/>
            <a:ext cx="4080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导出生成模型到多种平台</a:t>
            </a:r>
          </a:p>
        </p:txBody>
      </p:sp>
    </p:spTree>
    <p:extLst>
      <p:ext uri="{BB962C8B-B14F-4D97-AF65-F5344CB8AC3E}">
        <p14:creationId xmlns:p14="http://schemas.microsoft.com/office/powerpoint/2010/main" val="378804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189677"/>
            <a:ext cx="5977055" cy="725488"/>
          </a:xfrm>
        </p:spPr>
        <p:txBody>
          <a:bodyPr/>
          <a:lstStyle/>
          <a:p>
            <a:pPr lvl="0">
              <a:defRPr/>
            </a:pPr>
            <a:r>
              <a:rPr lang="en-US" altLang="zh-CN" dirty="0" err="1">
                <a:solidFill>
                  <a:srgbClr val="445437"/>
                </a:solidFill>
                <a:cs typeface="+mn-ea"/>
              </a:rPr>
              <a:t>Tensorflow</a:t>
            </a:r>
            <a:r>
              <a:rPr lang="zh-CN" altLang="en-US" dirty="0">
                <a:solidFill>
                  <a:srgbClr val="445437"/>
                </a:solidFill>
                <a:cs typeface="+mn-ea"/>
              </a:rPr>
              <a:t>与</a:t>
            </a:r>
            <a:r>
              <a:rPr lang="en-US" altLang="zh-CN" dirty="0">
                <a:solidFill>
                  <a:srgbClr val="445437"/>
                </a:solidFill>
                <a:cs typeface="+mn-ea"/>
              </a:rPr>
              <a:t>OpenCV</a:t>
            </a:r>
            <a:r>
              <a:rPr lang="zh-CN" altLang="en-US" dirty="0">
                <a:solidFill>
                  <a:srgbClr val="445437"/>
                </a:solidFill>
                <a:cs typeface="+mn-ea"/>
              </a:rPr>
              <a:t>处理</a:t>
            </a:r>
            <a:endParaRPr lang="zh-CN" altLang="en-US" spc="0" dirty="0">
              <a:solidFill>
                <a:srgbClr val="445437"/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E42FCB-534A-4CDD-8E50-9B29246A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46" y="2266884"/>
            <a:ext cx="6287045" cy="15241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29DB30-3933-4D96-9F64-7E763E76BA6F}"/>
              </a:ext>
            </a:extLst>
          </p:cNvPr>
          <p:cNvSpPr txBox="1"/>
          <p:nvPr/>
        </p:nvSpPr>
        <p:spPr>
          <a:xfrm>
            <a:off x="3204209" y="4057650"/>
            <a:ext cx="5532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该部分包括上述步骤得到的</a:t>
            </a:r>
            <a:r>
              <a:rPr lang="en-US" altLang="zh-CN" sz="2400" dirty="0" err="1">
                <a:latin typeface="+mn-ea"/>
              </a:rPr>
              <a:t>model.pb</a:t>
            </a:r>
            <a:r>
              <a:rPr lang="en-US" altLang="zh-CN" sz="2400" dirty="0">
                <a:latin typeface="+mn-ea"/>
              </a:rPr>
              <a:t>, labels.txt</a:t>
            </a:r>
            <a:r>
              <a:rPr lang="zh-CN" altLang="en-US" sz="2400" dirty="0">
                <a:latin typeface="+mn-ea"/>
              </a:rPr>
              <a:t>以及</a:t>
            </a:r>
            <a:r>
              <a:rPr lang="en-US" altLang="zh-CN" sz="2400" dirty="0" err="1">
                <a:latin typeface="+mn-ea"/>
              </a:rPr>
              <a:t>cvexport.mainfest</a:t>
            </a:r>
            <a:r>
              <a:rPr lang="zh-CN" altLang="en-US" sz="2400" dirty="0">
                <a:latin typeface="+mn-ea"/>
              </a:rPr>
              <a:t>三个文件，测试图片文件夹</a:t>
            </a:r>
            <a:r>
              <a:rPr lang="en-US" altLang="zh-CN" sz="2400" dirty="0">
                <a:latin typeface="+mn-ea"/>
              </a:rPr>
              <a:t>test</a:t>
            </a:r>
            <a:r>
              <a:rPr lang="zh-CN" altLang="en-US" sz="2400" dirty="0">
                <a:latin typeface="+mn-ea"/>
              </a:rPr>
              <a:t>以主代码</a:t>
            </a:r>
            <a:r>
              <a:rPr lang="en-US" altLang="zh-CN" sz="2400" dirty="0">
                <a:latin typeface="+mn-ea"/>
              </a:rPr>
              <a:t>main.py</a:t>
            </a:r>
            <a:r>
              <a:rPr lang="zh-CN" altLang="en-US" sz="2400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732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1FB74B-BBBC-4E06-B0B4-2C51C10A4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1" y="1013214"/>
            <a:ext cx="10961858" cy="4576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A35BF1-31C0-4230-9E03-FC77E9459E0A}"/>
              </a:ext>
            </a:extLst>
          </p:cNvPr>
          <p:cNvSpPr txBox="1"/>
          <p:nvPr/>
        </p:nvSpPr>
        <p:spPr>
          <a:xfrm>
            <a:off x="3844290" y="5711682"/>
            <a:ext cx="596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</a:t>
            </a:r>
            <a:r>
              <a:rPr lang="en-US" altLang="zh-CN" sz="2400" dirty="0" err="1"/>
              <a:t>Tensorflow</a:t>
            </a:r>
            <a:r>
              <a:rPr lang="zh-CN" altLang="en-US" sz="2400" dirty="0"/>
              <a:t>和</a:t>
            </a:r>
            <a:r>
              <a:rPr lang="en-US" altLang="zh-CN" sz="2400" dirty="0"/>
              <a:t>OpenCV</a:t>
            </a:r>
            <a:r>
              <a:rPr lang="zh-CN" altLang="en-US" sz="2400" dirty="0"/>
              <a:t>处理图片</a:t>
            </a:r>
            <a:endParaRPr lang="en-US" altLang="zh-CN" sz="2400" dirty="0"/>
          </a:p>
          <a:p>
            <a:r>
              <a:rPr lang="zh-CN" altLang="en-US" sz="2400" dirty="0"/>
              <a:t>并依据概率分类</a:t>
            </a:r>
          </a:p>
        </p:txBody>
      </p:sp>
    </p:spTree>
    <p:extLst>
      <p:ext uri="{BB962C8B-B14F-4D97-AF65-F5344CB8AC3E}">
        <p14:creationId xmlns:p14="http://schemas.microsoft.com/office/powerpoint/2010/main" val="1534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4189677"/>
            <a:ext cx="5832089" cy="725488"/>
          </a:xfrm>
        </p:spPr>
        <p:txBody>
          <a:bodyPr/>
          <a:lstStyle/>
          <a:p>
            <a:pPr lvl="0">
              <a:defRPr/>
            </a:pPr>
            <a:r>
              <a:rPr lang="zh-CN" altLang="en-US" sz="4000" dirty="0"/>
              <a:t>后续设想</a:t>
            </a:r>
            <a:endParaRPr lang="zh-CN" altLang="en-US" sz="4000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3750ED-EF7F-47B9-BE6C-99B90B61AFD0}"/>
              </a:ext>
            </a:extLst>
          </p:cNvPr>
          <p:cNvSpPr txBox="1"/>
          <p:nvPr/>
        </p:nvSpPr>
        <p:spPr>
          <a:xfrm>
            <a:off x="2729865" y="1659285"/>
            <a:ext cx="67322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Azure SQL</a:t>
            </a:r>
            <a:r>
              <a:rPr lang="zh-CN" altLang="en-US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数据库，将过程中产生的有效数据及时存储到云端。</a:t>
            </a:r>
            <a:endParaRPr lang="en-US" altLang="zh-CN" sz="2800" dirty="0"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Azure Custom Vision</a:t>
            </a:r>
            <a:r>
              <a:rPr lang="zh-CN" altLang="en-US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生成的模型导出为其他的类型，比如</a:t>
            </a:r>
            <a:r>
              <a:rPr lang="en-US" altLang="zh-CN" sz="2800" dirty="0" err="1">
                <a:latin typeface="Arial Unicode MS" panose="020B0604020202020204" pitchFamily="34" charset="-122"/>
                <a:ea typeface="微软雅黑" panose="020B0503020204020204" pitchFamily="34" charset="-122"/>
              </a:rPr>
              <a:t>Tensorflow</a:t>
            </a:r>
            <a:r>
              <a:rPr lang="en-US" altLang="zh-CN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 Lite</a:t>
            </a:r>
            <a:r>
              <a:rPr lang="zh-CN" altLang="en-US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进而移植到安卓等移动端。</a:t>
            </a:r>
            <a:endParaRPr lang="en-US" altLang="zh-CN" sz="2800" dirty="0"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优化现有的技术，比如在爬虫阶段更有针对性的爬取图片，或者提供更多的训练集给</a:t>
            </a:r>
            <a:r>
              <a:rPr lang="en-US" altLang="zh-CN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Azure Custom Vision</a:t>
            </a:r>
            <a:r>
              <a:rPr lang="zh-CN" altLang="en-US" sz="2800" dirty="0">
                <a:latin typeface="Arial Unicode MS" panose="020B0604020202020204" pitchFamily="34" charset="-122"/>
                <a:ea typeface="微软雅黑" panose="020B0503020204020204" pitchFamily="34" charset="-122"/>
              </a:rPr>
              <a:t>以供训练。</a:t>
            </a:r>
          </a:p>
        </p:txBody>
      </p:sp>
    </p:spTree>
    <p:extLst>
      <p:ext uri="{BB962C8B-B14F-4D97-AF65-F5344CB8AC3E}">
        <p14:creationId xmlns:p14="http://schemas.microsoft.com/office/powerpoint/2010/main" val="5402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结论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AD305-64C4-4669-8ACE-2E165C5E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04797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1006DE-C524-4C01-A831-36DC3E0F1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0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130868-441B-41BA-9CF6-4677B8305C72}"/>
              </a:ext>
            </a:extLst>
          </p:cNvPr>
          <p:cNvSpPr txBox="1"/>
          <p:nvPr/>
        </p:nvSpPr>
        <p:spPr>
          <a:xfrm>
            <a:off x="2857500" y="2151727"/>
            <a:ext cx="6686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该项目主要实现了针对图片的分类的功能，应用了爬虫、机器学习等技术以及</a:t>
            </a:r>
            <a:r>
              <a:rPr lang="en-US" altLang="zh-CN" sz="3200" dirty="0">
                <a:latin typeface="+mn-ea"/>
              </a:rPr>
              <a:t>Azure Custom Vision</a:t>
            </a:r>
            <a:r>
              <a:rPr lang="zh-CN" altLang="en-US" sz="3200" dirty="0">
                <a:latin typeface="+mn-ea"/>
              </a:rPr>
              <a:t>等平台，分为爬取图片、</a:t>
            </a:r>
            <a:r>
              <a:rPr lang="en-US" altLang="zh-CN" sz="3200" dirty="0">
                <a:latin typeface="+mn-ea"/>
              </a:rPr>
              <a:t>custom vision</a:t>
            </a:r>
            <a:r>
              <a:rPr lang="zh-CN" altLang="en-US" sz="3200" dirty="0">
                <a:latin typeface="+mn-ea"/>
              </a:rPr>
              <a:t>生成模型以及图片分类三个部分。</a:t>
            </a:r>
          </a:p>
        </p:txBody>
      </p:sp>
    </p:spTree>
    <p:extLst>
      <p:ext uri="{BB962C8B-B14F-4D97-AF65-F5344CB8AC3E}">
        <p14:creationId xmlns:p14="http://schemas.microsoft.com/office/powerpoint/2010/main" val="189185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4" y="812926"/>
            <a:ext cx="572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445437"/>
                </a:solidFill>
                <a:latin typeface="Microsoft YaHei"/>
                <a:cs typeface="+mn-ea"/>
              </a:rPr>
              <a:t>项目背景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2" y="1761539"/>
            <a:ext cx="5261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445437"/>
                </a:solidFill>
                <a:latin typeface="Microsoft YaHei"/>
                <a:cs typeface="+mn-ea"/>
              </a:rPr>
              <a:t>图像爬取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388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b="1" dirty="0">
                <a:solidFill>
                  <a:srgbClr val="445437"/>
                </a:solidFill>
                <a:latin typeface="Microsoft YaHei"/>
                <a:cs typeface="+mn-ea"/>
              </a:rPr>
              <a:t>Custom Vision</a:t>
            </a:r>
            <a:r>
              <a:rPr lang="zh-CN" altLang="en-US" sz="2400" b="1" dirty="0">
                <a:solidFill>
                  <a:srgbClr val="445437"/>
                </a:solidFill>
                <a:latin typeface="Microsoft YaHei"/>
                <a:cs typeface="+mn-ea"/>
              </a:rPr>
              <a:t>处理</a:t>
            </a:r>
            <a:endParaRPr lang="en-US" altLang="zh-CN" sz="2400" b="1" dirty="0">
              <a:solidFill>
                <a:srgbClr val="445437"/>
              </a:solidFill>
              <a:latin typeface="Microsoft YaHei"/>
              <a:cs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70291"/>
            <a:ext cx="455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 err="1">
                <a:solidFill>
                  <a:srgbClr val="445437"/>
                </a:solidFill>
                <a:latin typeface="Microsoft YaHei"/>
                <a:cs typeface="+mn-ea"/>
              </a:rPr>
              <a:t>Tensorflow</a:t>
            </a:r>
            <a:r>
              <a:rPr lang="zh-CN" altLang="en-US" sz="2400" b="1" dirty="0">
                <a:solidFill>
                  <a:srgbClr val="445437"/>
                </a:solidFill>
                <a:latin typeface="Microsoft YaHei"/>
                <a:cs typeface="+mn-ea"/>
              </a:rPr>
              <a:t>与</a:t>
            </a:r>
            <a:r>
              <a:rPr lang="en-US" altLang="zh-CN" sz="2400" b="1" dirty="0">
                <a:solidFill>
                  <a:srgbClr val="445437"/>
                </a:solidFill>
                <a:latin typeface="Microsoft YaHei"/>
                <a:cs typeface="+mn-ea"/>
              </a:rPr>
              <a:t>OpenCV</a:t>
            </a:r>
            <a:r>
              <a:rPr lang="zh-CN" altLang="en-US" sz="2400" b="1" dirty="0">
                <a:solidFill>
                  <a:srgbClr val="445437"/>
                </a:solidFill>
                <a:latin typeface="Microsoft YaHei"/>
                <a:cs typeface="+mn-ea"/>
              </a:rPr>
              <a:t>处理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870492" y="4607378"/>
            <a:ext cx="432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后续设想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97B91D5-B02D-4734-9981-738048E4C02E}"/>
              </a:ext>
            </a:extLst>
          </p:cNvPr>
          <p:cNvSpPr txBox="1"/>
          <p:nvPr/>
        </p:nvSpPr>
        <p:spPr>
          <a:xfrm>
            <a:off x="7565045" y="5555991"/>
            <a:ext cx="221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结论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33253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DF40EF1-8682-4D85-BC46-F75C7421A2D4}"/>
              </a:ext>
            </a:extLst>
          </p:cNvPr>
          <p:cNvCxnSpPr>
            <a:cxnSpLocks/>
          </p:cNvCxnSpPr>
          <p:nvPr/>
        </p:nvCxnSpPr>
        <p:spPr>
          <a:xfrm flipV="1">
            <a:off x="6823968" y="607696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068620" y="5128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163048" y="4507318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BB131B1-89FD-419C-A283-B54E11130924}"/>
              </a:ext>
            </a:extLst>
          </p:cNvPr>
          <p:cNvGrpSpPr/>
          <p:nvPr/>
        </p:nvGrpSpPr>
        <p:grpSpPr>
          <a:xfrm>
            <a:off x="6880535" y="5453681"/>
            <a:ext cx="817163" cy="732782"/>
            <a:chOff x="7575067" y="5453681"/>
            <a:chExt cx="817163" cy="732782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FD09DCA-4A6D-4717-AB3F-A4E4613F8ADF}"/>
                </a:ext>
              </a:extLst>
            </p:cNvPr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2A8A23-6662-4E4F-A685-481CB831020C}"/>
                </a:ext>
              </a:extLst>
            </p:cNvPr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2550160"/>
            <a:ext cx="5798382" cy="878840"/>
          </a:xfrm>
        </p:spPr>
        <p:txBody>
          <a:bodyPr/>
          <a:lstStyle/>
          <a:p>
            <a:r>
              <a:rPr lang="zh-CN" altLang="en-US" dirty="0"/>
              <a:t>感谢观看！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项目背景</a:t>
            </a:r>
            <a:endParaRPr lang="en-US" altLang="zh-CN" dirty="0">
              <a:ea typeface="+mn-ea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4C22CD-F228-4E9C-8FAB-B3BE15DED4F4}"/>
              </a:ext>
            </a:extLst>
          </p:cNvPr>
          <p:cNvSpPr txBox="1"/>
          <p:nvPr/>
        </p:nvSpPr>
        <p:spPr>
          <a:xfrm>
            <a:off x="1163955" y="2274838"/>
            <a:ext cx="9864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今天，每个使用互联网的人都受益于开源软件。相对于专有软件，在某些时候人们更倾向于使用开源软件。开源软件和开源社区为人们提供了更好的生活。</a:t>
            </a:r>
          </a:p>
          <a:p>
            <a:r>
              <a:rPr lang="zh-CN" altLang="en-US" sz="2400" dirty="0">
                <a:latin typeface="+mn-ea"/>
              </a:rPr>
              <a:t>如今，开源思想已经不局限于“开放源代码”，开源进入了人们生活的方方面面，开源意味着分享，通过透明的方式和他人进行协作。</a:t>
            </a:r>
          </a:p>
          <a:p>
            <a:r>
              <a:rPr lang="zh-CN" altLang="en-US" sz="2400" dirty="0">
                <a:latin typeface="+mn-ea"/>
              </a:rPr>
              <a:t>请围绕“开源”，“开源社区”以及相关话题，构思一个</a:t>
            </a:r>
            <a:r>
              <a:rPr lang="en-US" altLang="zh-CN" sz="2400" dirty="0">
                <a:latin typeface="+mn-ea"/>
              </a:rPr>
              <a:t>idea</a:t>
            </a:r>
            <a:r>
              <a:rPr lang="zh-CN" altLang="en-US" sz="2400" dirty="0">
                <a:latin typeface="+mn-ea"/>
              </a:rPr>
              <a:t>并实现它！</a:t>
            </a:r>
          </a:p>
        </p:txBody>
      </p:sp>
    </p:spTree>
    <p:extLst>
      <p:ext uri="{BB962C8B-B14F-4D97-AF65-F5344CB8AC3E}">
        <p14:creationId xmlns:p14="http://schemas.microsoft.com/office/powerpoint/2010/main" val="10149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solidFill>
                  <a:srgbClr val="445437"/>
                </a:solidFill>
                <a:cs typeface="+mn-ea"/>
              </a:rPr>
              <a:t>图像爬取</a:t>
            </a:r>
            <a:endParaRPr lang="zh-CN" altLang="en-US" spc="0" dirty="0">
              <a:solidFill>
                <a:srgbClr val="445437"/>
              </a:solidFill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573C43-99A8-4149-99EB-CE4D556B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34" y="2703730"/>
            <a:ext cx="6218459" cy="11506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DB9A93-9738-4671-A527-E00F65F5E0F2}"/>
              </a:ext>
            </a:extLst>
          </p:cNvPr>
          <p:cNvSpPr txBox="1"/>
          <p:nvPr/>
        </p:nvSpPr>
        <p:spPr>
          <a:xfrm>
            <a:off x="3497579" y="4134535"/>
            <a:ext cx="478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该部分分为主代码</a:t>
            </a:r>
            <a:r>
              <a:rPr lang="en-US" altLang="zh-CN" sz="2400" dirty="0"/>
              <a:t>crawler.py</a:t>
            </a:r>
            <a:r>
              <a:rPr lang="zh-CN" altLang="en-US" sz="2400" dirty="0"/>
              <a:t>以及想要分类的三个文件夹（用于存取爬取的图片）</a:t>
            </a:r>
          </a:p>
        </p:txBody>
      </p:sp>
    </p:spTree>
    <p:extLst>
      <p:ext uri="{BB962C8B-B14F-4D97-AF65-F5344CB8AC3E}">
        <p14:creationId xmlns:p14="http://schemas.microsoft.com/office/powerpoint/2010/main" val="36582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46494F-2BC7-4010-A315-0B17250A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696" y="1160144"/>
            <a:ext cx="6730567" cy="45377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BC7046-8F9D-4811-B93A-91C223D2DA8D}"/>
              </a:ext>
            </a:extLst>
          </p:cNvPr>
          <p:cNvSpPr txBox="1"/>
          <p:nvPr/>
        </p:nvSpPr>
        <p:spPr>
          <a:xfrm>
            <a:off x="2787014" y="5875020"/>
            <a:ext cx="629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找寻网页的</a:t>
            </a:r>
            <a:r>
              <a:rPr lang="en-US" altLang="zh-CN" sz="2400" dirty="0"/>
              <a:t>URL</a:t>
            </a:r>
            <a:r>
              <a:rPr lang="zh-CN" altLang="en-US" sz="2400" dirty="0"/>
              <a:t>信息</a:t>
            </a:r>
            <a:r>
              <a:rPr lang="en-US" altLang="zh-CN" sz="2400" dirty="0"/>
              <a:t>(</a:t>
            </a:r>
            <a:r>
              <a:rPr lang="zh-CN" altLang="en-US" sz="2400" dirty="0"/>
              <a:t>以</a:t>
            </a:r>
            <a:r>
              <a:rPr lang="en-US" altLang="zh-CN" sz="2400" dirty="0"/>
              <a:t>Google Chrome</a:t>
            </a:r>
            <a:r>
              <a:rPr lang="zh-CN" altLang="en-US" sz="2400" dirty="0"/>
              <a:t>为例）</a:t>
            </a:r>
          </a:p>
        </p:txBody>
      </p:sp>
    </p:spTree>
    <p:extLst>
      <p:ext uri="{BB962C8B-B14F-4D97-AF65-F5344CB8AC3E}">
        <p14:creationId xmlns:p14="http://schemas.microsoft.com/office/powerpoint/2010/main" val="32230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4439EA-36B4-48CC-9A1F-5137A1019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" y="1222447"/>
            <a:ext cx="9966960" cy="44131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67F8D5-BF77-4473-8892-E1F750CAEED3}"/>
              </a:ext>
            </a:extLst>
          </p:cNvPr>
          <p:cNvSpPr txBox="1"/>
          <p:nvPr/>
        </p:nvSpPr>
        <p:spPr>
          <a:xfrm>
            <a:off x="3792855" y="5816084"/>
            <a:ext cx="460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爬取图片并存取到对应文件夹</a:t>
            </a:r>
          </a:p>
        </p:txBody>
      </p:sp>
    </p:spTree>
    <p:extLst>
      <p:ext uri="{BB962C8B-B14F-4D97-AF65-F5344CB8AC3E}">
        <p14:creationId xmlns:p14="http://schemas.microsoft.com/office/powerpoint/2010/main" val="3431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4131862"/>
            <a:ext cx="5943602" cy="725488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zh-CN" dirty="0">
                <a:solidFill>
                  <a:srgbClr val="445437"/>
                </a:solidFill>
                <a:cs typeface="+mn-ea"/>
              </a:rPr>
              <a:t>Custom Vision</a:t>
            </a:r>
            <a:r>
              <a:rPr lang="zh-CN" altLang="en-US" dirty="0">
                <a:solidFill>
                  <a:srgbClr val="445437"/>
                </a:solidFill>
                <a:cs typeface="+mn-ea"/>
              </a:rPr>
              <a:t>处理</a:t>
            </a:r>
            <a:endParaRPr lang="en-US" altLang="zh-CN" dirty="0">
              <a:solidFill>
                <a:srgbClr val="445437"/>
              </a:solidFill>
              <a:cs typeface="+mn-ea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4">
        <p:fade/>
      </p:transition>
    </mc:Choice>
    <mc:Fallback xmlns="">
      <p:transition spd="med" advTm="3624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4826</TotalTime>
  <Words>423</Words>
  <Application>Microsoft Office PowerPoint</Application>
  <PresentationFormat>宽屏</PresentationFormat>
  <Paragraphs>70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 Unicode MS</vt:lpstr>
      <vt:lpstr>等线</vt:lpstr>
      <vt:lpstr>宋体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陈 航</cp:lastModifiedBy>
  <cp:revision>263</cp:revision>
  <dcterms:created xsi:type="dcterms:W3CDTF">2019-03-11T14:11:26Z</dcterms:created>
  <dcterms:modified xsi:type="dcterms:W3CDTF">2019-11-24T03:16:37Z</dcterms:modified>
</cp:coreProperties>
</file>